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3704af4e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a3704af4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37bc3a4d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37bc3a4d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37bc3a4d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a37bc3a4d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37bc3a4d0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a37bc3a4d0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37bc3a4d0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37bc3a4d0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361b9be1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361b9be1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32107a4a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a32107a4a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32107a4a8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32107a4a8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32107a4a8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32107a4a8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32107a4a8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a32107a4a8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361b9be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a361b9be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32107a4a8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32107a4a8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32107a4a8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32107a4a8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4294967295" type="title"/>
          </p:nvPr>
        </p:nvSpPr>
        <p:spPr>
          <a:xfrm>
            <a:off x="727650" y="1438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720">
                <a:solidFill>
                  <a:srgbClr val="434343"/>
                </a:solidFill>
              </a:rPr>
              <a:t>Cat</a:t>
            </a:r>
            <a:r>
              <a:rPr lang="ca" sz="2720">
                <a:solidFill>
                  <a:srgbClr val="434343"/>
                </a:solidFill>
              </a:rPr>
              <a:t>á</a:t>
            </a:r>
            <a:r>
              <a:rPr lang="ca" sz="2720">
                <a:solidFill>
                  <a:srgbClr val="434343"/>
                </a:solidFill>
              </a:rPr>
              <a:t>logo MICROBIOMA-CSIC</a:t>
            </a:r>
            <a:endParaRPr sz="2720">
              <a:solidFill>
                <a:srgbClr val="434343"/>
              </a:solidFill>
            </a:endParaRPr>
          </a:p>
        </p:txBody>
      </p:sp>
      <p:pic>
        <p:nvPicPr>
          <p:cNvPr id="87" name="Google Shape;87;p13" title="IMPRENTA--CSIC-Logotipo--HUB-Microbioma--COLOR.jpg"/>
          <p:cNvPicPr preferRelativeResize="0"/>
          <p:nvPr/>
        </p:nvPicPr>
        <p:blipFill rotWithShape="1">
          <a:blip r:embed="rId3">
            <a:alphaModFix/>
          </a:blip>
          <a:srcRect b="0" l="0" r="0" t="11182"/>
          <a:stretch/>
        </p:blipFill>
        <p:spPr>
          <a:xfrm>
            <a:off x="3283725" y="3714150"/>
            <a:ext cx="5132626" cy="7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592800" y="1462972"/>
            <a:ext cx="7688700" cy="16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Para una organización coherente y el enlace automático de registros, se recomienda crear las entradas en un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orden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jerárquico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 información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Crear el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grupo de investigación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Añadir el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proyecto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(si varias colecciones se agrupan en un paraguas).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Crear las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colecciones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Registrar las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muestras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(aislados o 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ómicas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).</a:t>
            </a:r>
            <a:endParaRPr/>
          </a:p>
        </p:txBody>
      </p:sp>
      <p:sp>
        <p:nvSpPr>
          <p:cNvPr id="188" name="Google Shape;188;p22"/>
          <p:cNvSpPr txBox="1"/>
          <p:nvPr>
            <p:ph type="title"/>
          </p:nvPr>
        </p:nvSpPr>
        <p:spPr>
          <a:xfrm>
            <a:off x="72945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Introducir datos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189" name="Google Shape;189;p22"/>
          <p:cNvSpPr txBox="1"/>
          <p:nvPr/>
        </p:nvSpPr>
        <p:spPr>
          <a:xfrm>
            <a:off x="1176725" y="3331250"/>
            <a:ext cx="18105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Manualmente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368550" y="3331245"/>
            <a:ext cx="213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Copiando el Excel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5887075" y="3331245"/>
            <a:ext cx="263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Importando un fichero csv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2" name="Google Shape;192;p22"/>
          <p:cNvCxnSpPr>
            <a:stCxn id="187" idx="2"/>
            <a:endCxn id="189" idx="0"/>
          </p:cNvCxnSpPr>
          <p:nvPr/>
        </p:nvCxnSpPr>
        <p:spPr>
          <a:xfrm flipH="1">
            <a:off x="2081850" y="3140272"/>
            <a:ext cx="2355300" cy="1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2"/>
          <p:cNvCxnSpPr>
            <a:stCxn id="187" idx="2"/>
            <a:endCxn id="190" idx="0"/>
          </p:cNvCxnSpPr>
          <p:nvPr/>
        </p:nvCxnSpPr>
        <p:spPr>
          <a:xfrm>
            <a:off x="4437150" y="3140272"/>
            <a:ext cx="0" cy="1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2"/>
          <p:cNvCxnSpPr>
            <a:stCxn id="187" idx="2"/>
            <a:endCxn id="191" idx="0"/>
          </p:cNvCxnSpPr>
          <p:nvPr/>
        </p:nvCxnSpPr>
        <p:spPr>
          <a:xfrm>
            <a:off x="4437150" y="3140272"/>
            <a:ext cx="2767800" cy="1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727650" y="3931423"/>
            <a:ext cx="76887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Para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más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información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sobre 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cómo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entrar tus datos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puedes consultar el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tutorial escrito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 bien el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video tutorial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que 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encontrarás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en el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SACO 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la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conexión.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592800" y="1366652"/>
            <a:ext cx="7688700" cy="16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Para una organización coherente y el enlace automático de registros, se recomienda crear las entradas en un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orden jerárquico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 información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Crear el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grupo de investigación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Añadir el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proyecto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(si varias colecciones se agrupan en un paraguas).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Crear las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colecciones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rabicPeriod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Registrar las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muestras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(aislados o metagenomas).</a:t>
            </a:r>
            <a:endParaRPr/>
          </a:p>
        </p:txBody>
      </p:sp>
      <p:sp>
        <p:nvSpPr>
          <p:cNvPr id="201" name="Google Shape;201;p23"/>
          <p:cNvSpPr txBox="1"/>
          <p:nvPr>
            <p:ph type="title"/>
          </p:nvPr>
        </p:nvSpPr>
        <p:spPr>
          <a:xfrm>
            <a:off x="72945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Introducir datos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202" name="Google Shape;202;p23"/>
          <p:cNvSpPr txBox="1"/>
          <p:nvPr/>
        </p:nvSpPr>
        <p:spPr>
          <a:xfrm>
            <a:off x="1176725" y="3234929"/>
            <a:ext cx="18105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Manualmente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3368550" y="3234925"/>
            <a:ext cx="213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Copiando el Excel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5887075" y="3234925"/>
            <a:ext cx="263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Importando un fichero csv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5" name="Google Shape;205;p23"/>
          <p:cNvCxnSpPr>
            <a:stCxn id="200" idx="2"/>
            <a:endCxn id="202" idx="0"/>
          </p:cNvCxnSpPr>
          <p:nvPr/>
        </p:nvCxnSpPr>
        <p:spPr>
          <a:xfrm flipH="1">
            <a:off x="2081850" y="3043952"/>
            <a:ext cx="2355300" cy="1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3"/>
          <p:cNvCxnSpPr>
            <a:stCxn id="200" idx="2"/>
            <a:endCxn id="203" idx="0"/>
          </p:cNvCxnSpPr>
          <p:nvPr/>
        </p:nvCxnSpPr>
        <p:spPr>
          <a:xfrm>
            <a:off x="4437150" y="3043952"/>
            <a:ext cx="0" cy="1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3"/>
          <p:cNvCxnSpPr>
            <a:stCxn id="200" idx="2"/>
            <a:endCxn id="204" idx="0"/>
          </p:cNvCxnSpPr>
          <p:nvPr/>
        </p:nvCxnSpPr>
        <p:spPr>
          <a:xfrm>
            <a:off x="4437150" y="3043952"/>
            <a:ext cx="2767800" cy="1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8" name="Google Shape;208;p23" title="Captura de pantalla 2025-11-14 a las 17.53.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" y="3860029"/>
            <a:ext cx="6543675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/>
          <p:nvPr/>
        </p:nvSpPr>
        <p:spPr>
          <a:xfrm>
            <a:off x="443506" y="4177389"/>
            <a:ext cx="231600" cy="254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0" name="Google Shape;210;p23" title="Captura de pantalla 2025-11-14 a las 17.56.3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925" y="4286250"/>
            <a:ext cx="6832425" cy="692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11" name="Google Shape;211;p23"/>
          <p:cNvCxnSpPr>
            <a:stCxn id="209" idx="5"/>
            <a:endCxn id="210" idx="1"/>
          </p:cNvCxnSpPr>
          <p:nvPr/>
        </p:nvCxnSpPr>
        <p:spPr>
          <a:xfrm>
            <a:off x="641189" y="4394533"/>
            <a:ext cx="437700" cy="237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3"/>
          <p:cNvCxnSpPr/>
          <p:nvPr/>
        </p:nvCxnSpPr>
        <p:spPr>
          <a:xfrm>
            <a:off x="2252341" y="3605410"/>
            <a:ext cx="1200" cy="25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72945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Copiar datos de un Excel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592800" y="1255475"/>
            <a:ext cx="83400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2261" lvl="0" marL="457200" rt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18"/>
              <a:buFont typeface="Raleway"/>
              <a:buChar char="●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Preparar el Excel con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una columna por campo</a:t>
            </a: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●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 una muestra tiene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varias entradas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para un campo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separar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las entradas en la misma celda por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coma </a:t>
            </a: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●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nombres 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colecciones, biomas o proyectos deben estar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escritos exactamente igual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que en las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blas correspondientes de Baserow</a:t>
            </a: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●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 algún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campo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queda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sin rellenar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dejar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una columna en blanco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correspondiente a ese campo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9" name="Google Shape;219;p24" title="Captura de pantalla 2025-11-14 a las 18.23.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13" y="2925932"/>
            <a:ext cx="6824676" cy="1006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20" name="Google Shape;220;p24"/>
          <p:cNvSpPr/>
          <p:nvPr/>
        </p:nvSpPr>
        <p:spPr>
          <a:xfrm>
            <a:off x="4141414" y="3358156"/>
            <a:ext cx="1197000" cy="576000"/>
          </a:xfrm>
          <a:prstGeom prst="rect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6475689" y="3368805"/>
            <a:ext cx="291600" cy="576000"/>
          </a:xfrm>
          <a:prstGeom prst="ellipse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2" name="Google Shape;222;p24"/>
          <p:cNvGrpSpPr/>
          <p:nvPr/>
        </p:nvGrpSpPr>
        <p:grpSpPr>
          <a:xfrm>
            <a:off x="6249226" y="2740942"/>
            <a:ext cx="2683575" cy="558175"/>
            <a:chOff x="6249226" y="2813000"/>
            <a:chExt cx="2683575" cy="558175"/>
          </a:xfrm>
        </p:grpSpPr>
        <p:pic>
          <p:nvPicPr>
            <p:cNvPr id="223" name="Google Shape;223;p24" title="Captura de pantalla 2025-11-14 a las 18.25.57.png"/>
            <p:cNvPicPr preferRelativeResize="0"/>
            <p:nvPr/>
          </p:nvPicPr>
          <p:blipFill rotWithShape="1">
            <a:blip r:embed="rId4">
              <a:alphaModFix/>
            </a:blip>
            <a:srcRect b="56601" l="0" r="29503" t="0"/>
            <a:stretch/>
          </p:blipFill>
          <p:spPr>
            <a:xfrm>
              <a:off x="6249226" y="2813000"/>
              <a:ext cx="2683575" cy="29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4" title="Captura de pantalla 2025-11-14 a las 18.25.57.png"/>
            <p:cNvPicPr preferRelativeResize="0"/>
            <p:nvPr/>
          </p:nvPicPr>
          <p:blipFill rotWithShape="1">
            <a:blip r:embed="rId4">
              <a:alphaModFix/>
            </a:blip>
            <a:srcRect b="0" l="0" r="29503" t="56601"/>
            <a:stretch/>
          </p:blipFill>
          <p:spPr>
            <a:xfrm>
              <a:off x="6249226" y="3073675"/>
              <a:ext cx="2683575" cy="29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24"/>
          <p:cNvSpPr/>
          <p:nvPr/>
        </p:nvSpPr>
        <p:spPr>
          <a:xfrm>
            <a:off x="2182789" y="2949664"/>
            <a:ext cx="3714900" cy="160800"/>
          </a:xfrm>
          <a:prstGeom prst="rect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6" name="Google Shape;226;p24"/>
          <p:cNvCxnSpPr>
            <a:stCxn id="225" idx="3"/>
          </p:cNvCxnSpPr>
          <p:nvPr/>
        </p:nvCxnSpPr>
        <p:spPr>
          <a:xfrm flipH="1" rot="10800000">
            <a:off x="5897689" y="2950264"/>
            <a:ext cx="684300" cy="79800"/>
          </a:xfrm>
          <a:prstGeom prst="straightConnector1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227" name="Google Shape;227;p24" title="Captura de pantalla 2025-11-14 a las 18.34.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5775" y="4084515"/>
            <a:ext cx="7555305" cy="872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p24"/>
          <p:cNvSpPr/>
          <p:nvPr/>
        </p:nvSpPr>
        <p:spPr>
          <a:xfrm rot="1973364">
            <a:off x="2050434" y="3662610"/>
            <a:ext cx="857428" cy="484467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72945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Importar fichero csv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592800" y="1255475"/>
            <a:ext cx="5217300" cy="20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2261" lvl="0" marL="457200" rt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18"/>
              <a:buFont typeface="Raleway"/>
              <a:buChar char="●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Preparar el fichero csv con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las columnas correspondientes</a:t>
            </a: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●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 una muestra tiene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varias entradas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en un campo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separar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las entradas en la misma celda por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punto y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coma ( ; )</a:t>
            </a: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●"/>
            </a:pP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nombres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colecciones, biomas o proyectos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deben estar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escritos exactamente igual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que en las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tablas correspondientes de Baserow</a:t>
            </a: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Importar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el fichero y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asigna las columnas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del CSV a los </a:t>
            </a:r>
            <a:r>
              <a:rPr b="1"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campos de la tabla</a:t>
            </a:r>
            <a:r>
              <a:rPr lang="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 Baserow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5" name="Google Shape;235;p25" title="Captura de pantalla 2025-11-14 a las 18.53.3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9" y="3208775"/>
            <a:ext cx="1168721" cy="15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 title="Captura de pantalla 2025-11-14 a las 18.53.50.png"/>
          <p:cNvPicPr preferRelativeResize="0"/>
          <p:nvPr/>
        </p:nvPicPr>
        <p:blipFill rotWithShape="1">
          <a:blip r:embed="rId4">
            <a:alphaModFix/>
          </a:blip>
          <a:srcRect b="51679" l="0" r="5096" t="0"/>
          <a:stretch/>
        </p:blipFill>
        <p:spPr>
          <a:xfrm>
            <a:off x="2247850" y="3208775"/>
            <a:ext cx="3039076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 title="Captura de pantalla 2025-11-14 a las 18.56.4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0100" y="1122400"/>
            <a:ext cx="3261976" cy="29733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38" name="Google Shape;238;p25"/>
          <p:cNvSpPr/>
          <p:nvPr/>
        </p:nvSpPr>
        <p:spPr>
          <a:xfrm>
            <a:off x="8086725" y="1131525"/>
            <a:ext cx="971700" cy="2973300"/>
          </a:xfrm>
          <a:prstGeom prst="rect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5867400" y="3057525"/>
            <a:ext cx="2028900" cy="738600"/>
          </a:xfrm>
          <a:prstGeom prst="rect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1990625" y="3714971"/>
            <a:ext cx="342600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5115575" y="3638771"/>
            <a:ext cx="342600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1102325" y="3222650"/>
            <a:ext cx="182100" cy="192600"/>
          </a:xfrm>
          <a:prstGeom prst="ellipse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1102325" y="3696121"/>
            <a:ext cx="739500" cy="243600"/>
          </a:xfrm>
          <a:prstGeom prst="ellipse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25" title="Captura de pantalla 2025-11-14 a las 18.34.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6976" y="4420797"/>
            <a:ext cx="5593599" cy="6458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p25"/>
          <p:cNvSpPr/>
          <p:nvPr/>
        </p:nvSpPr>
        <p:spPr>
          <a:xfrm flipH="1" rot="-908681">
            <a:off x="5361820" y="3842934"/>
            <a:ext cx="1214894" cy="418884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idx="1" type="body"/>
          </p:nvPr>
        </p:nvSpPr>
        <p:spPr>
          <a:xfrm>
            <a:off x="727650" y="1341600"/>
            <a:ext cx="7688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Estudio del impacto del microbioma en la naturaleza y la salud humana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1" name="Google Shape;251;p26"/>
          <p:cNvSpPr txBox="1"/>
          <p:nvPr>
            <p:ph type="title"/>
          </p:nvPr>
        </p:nvSpPr>
        <p:spPr>
          <a:xfrm>
            <a:off x="727650" y="634775"/>
            <a:ext cx="8142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Hacia un ecosistema colaborativo de microbiomas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252" name="Google Shape;252;p26"/>
          <p:cNvSpPr txBox="1"/>
          <p:nvPr/>
        </p:nvSpPr>
        <p:spPr>
          <a:xfrm>
            <a:off x="822900" y="1806600"/>
            <a:ext cx="76887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Baserow facilita la conexión entre grupos y colecciones del CSIC.</a:t>
            </a:r>
            <a:br>
              <a:rPr lang="ca" sz="1300">
                <a:latin typeface="Raleway"/>
                <a:ea typeface="Raleway"/>
                <a:cs typeface="Raleway"/>
                <a:sym typeface="Raleway"/>
              </a:rPr>
            </a:b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El catálogo es una herramienta abierta, dinámica y en crecimiento.</a:t>
            </a:r>
            <a:br>
              <a:rPr lang="ca" sz="1300">
                <a:latin typeface="Raleway"/>
                <a:ea typeface="Raleway"/>
                <a:cs typeface="Raleway"/>
                <a:sym typeface="Raleway"/>
              </a:rPr>
            </a:b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Invitación a los grupos a añadir sus datos.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3" name="Google Shape;253;p26" title="IMPRENTA--CSIC-Logotipo--HUB-Microbioma--COLOR.jpg"/>
          <p:cNvPicPr preferRelativeResize="0"/>
          <p:nvPr/>
        </p:nvPicPr>
        <p:blipFill rotWithShape="1">
          <a:blip r:embed="rId3">
            <a:alphaModFix/>
          </a:blip>
          <a:srcRect b="0" l="42756" r="0" t="11182"/>
          <a:stretch/>
        </p:blipFill>
        <p:spPr>
          <a:xfrm>
            <a:off x="3198195" y="4039000"/>
            <a:ext cx="2938102" cy="7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9450" y="1387000"/>
            <a:ext cx="57528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Primera aplicaci</a:t>
            </a:r>
            <a:r>
              <a:rPr lang="ca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ón para </a:t>
            </a:r>
            <a:r>
              <a:rPr b="1" lang="ca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recopilación</a:t>
            </a:r>
            <a:r>
              <a:rPr lang="ca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ca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coordinación</a:t>
            </a:r>
            <a:r>
              <a:rPr lang="ca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y </a:t>
            </a:r>
            <a:r>
              <a:rPr b="1" lang="ca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colaboración</a:t>
            </a:r>
            <a:r>
              <a:rPr lang="ca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en el campo de </a:t>
            </a:r>
            <a:r>
              <a:rPr b="1" lang="ca" sz="15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MICROBIOMA</a:t>
            </a:r>
            <a:r>
              <a:rPr lang="ca" sz="15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generado en </a:t>
            </a:r>
            <a:r>
              <a:rPr lang="ca" sz="15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CSIC</a:t>
            </a:r>
            <a:endParaRPr sz="1500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4" title="Captura de pantalla 2025-11-14 a las 10.44.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721" y="2399025"/>
            <a:ext cx="3311579" cy="19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725" y="4081700"/>
            <a:ext cx="1860250" cy="4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525" y="1922625"/>
            <a:ext cx="2356950" cy="188163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type="title"/>
          </p:nvPr>
        </p:nvSpPr>
        <p:spPr>
          <a:xfrm>
            <a:off x="727650" y="655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a" sz="2040">
                <a:solidFill>
                  <a:srgbClr val="000000"/>
                </a:solidFill>
              </a:rPr>
              <a:t>Baserow</a:t>
            </a:r>
            <a:endParaRPr sz="204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7650" y="655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Objetivos principales</a:t>
            </a:r>
            <a:endParaRPr sz="204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102" name="Google Shape;102;p15"/>
          <p:cNvSpPr txBox="1"/>
          <p:nvPr/>
        </p:nvSpPr>
        <p:spPr>
          <a:xfrm>
            <a:off x="727650" y="1523325"/>
            <a:ext cx="76887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Recopilar, organizar y hacer accesible la información sobre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colecciones, aislamientos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ómicas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de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microbiomas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generados en el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CSIC.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Facilitar la introducción de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datos sencilla, flexible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y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colaborativa,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aplicando los principios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FAIR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Facilitar la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colaboración multidisciplinar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dentro del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CSIC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423800" y="3506100"/>
            <a:ext cx="8389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El catálogo no está diseñado para almacenar secuenciaciones, resultados o análisis como un repositorio de datos, sino para documentar la existencia de colecciones y de la información asociada.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Su función es ofrecer una visión clara de qué datos existen y dónde se generan, facilitando la identificación de recursos y la conexión entre grupos del CSIC.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7650" y="610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¿Por qué elegimos Baserow?</a:t>
            </a:r>
            <a:endParaRPr sz="2040"/>
          </a:p>
        </p:txBody>
      </p:sp>
      <p:pic>
        <p:nvPicPr>
          <p:cNvPr id="109" name="Google Shape;109;p16" title="Captura de pantalla 2025-11-13 a las 19.07.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83" y="1345763"/>
            <a:ext cx="8507117" cy="2441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07902" y="3911375"/>
            <a:ext cx="46989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Permite una estructura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relacional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(Biomas → Proyectos → Colecciones → Muestras).</a:t>
            </a:r>
            <a:br>
              <a:rPr lang="ca" sz="1300">
                <a:latin typeface="Raleway"/>
                <a:ea typeface="Raleway"/>
                <a:cs typeface="Raleway"/>
                <a:sym typeface="Raleway"/>
              </a:rPr>
            </a:b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Interfaz intuitiva tipo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hoja de cálculo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.</a:t>
            </a:r>
            <a:br>
              <a:rPr lang="ca" sz="1300">
                <a:latin typeface="Raleway"/>
                <a:ea typeface="Raleway"/>
                <a:cs typeface="Raleway"/>
                <a:sym typeface="Raleway"/>
              </a:rPr>
            </a:b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452700" y="3911375"/>
            <a:ext cx="4691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Permite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formularios, vistas personalizadas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(galería, grid, filtros).</a:t>
            </a:r>
            <a:br>
              <a:rPr lang="ca" sz="1300">
                <a:latin typeface="Raleway"/>
                <a:ea typeface="Raleway"/>
                <a:cs typeface="Raleway"/>
                <a:sym typeface="Raleway"/>
              </a:rPr>
            </a:b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Facilita la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importación de datos desde Excel o CSV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a" sz="1300"/>
            </a:b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27650" y="5980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Organización jerárquica de la información</a:t>
            </a:r>
            <a:endParaRPr sz="2040"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665530" y="1278725"/>
            <a:ext cx="12477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Biomes</a:t>
            </a:r>
            <a:r>
              <a:rPr b="1" lang="ca" sz="1600">
                <a:solidFill>
                  <a:srgbClr val="000000"/>
                </a:solidFill>
              </a:rPr>
              <a:t> </a:t>
            </a:r>
            <a:endParaRPr b="1" sz="1600">
              <a:solidFill>
                <a:srgbClr val="000000"/>
              </a:solidFill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1913230" y="1191725"/>
            <a:ext cx="15177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Research Groups</a:t>
            </a:r>
            <a:endParaRPr b="1"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316199" y="1278725"/>
            <a:ext cx="15177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Projects</a:t>
            </a:r>
            <a:endParaRPr b="1"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4559605" y="1278725"/>
            <a:ext cx="15177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Collections</a:t>
            </a:r>
            <a:endParaRPr b="1"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5995150" y="1278725"/>
            <a:ext cx="9783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Samples</a:t>
            </a:r>
            <a:endParaRPr b="1"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7268100" y="1058400"/>
            <a:ext cx="15177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Isolates</a:t>
            </a:r>
            <a:endParaRPr b="1"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7268100" y="1530600"/>
            <a:ext cx="15177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Omics</a:t>
            </a:r>
            <a:endParaRPr b="1"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4" name="Google Shape;124;p17"/>
          <p:cNvCxnSpPr/>
          <p:nvPr/>
        </p:nvCxnSpPr>
        <p:spPr>
          <a:xfrm>
            <a:off x="1540553" y="1502351"/>
            <a:ext cx="397500" cy="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7"/>
          <p:cNvCxnSpPr/>
          <p:nvPr/>
        </p:nvCxnSpPr>
        <p:spPr>
          <a:xfrm>
            <a:off x="2908840" y="1502351"/>
            <a:ext cx="397500" cy="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7"/>
          <p:cNvCxnSpPr/>
          <p:nvPr/>
        </p:nvCxnSpPr>
        <p:spPr>
          <a:xfrm>
            <a:off x="4204240" y="1502351"/>
            <a:ext cx="397500" cy="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5664464" y="1502351"/>
            <a:ext cx="397500" cy="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7"/>
          <p:cNvCxnSpPr>
            <a:stCxn id="121" idx="3"/>
            <a:endCxn id="122" idx="1"/>
          </p:cNvCxnSpPr>
          <p:nvPr/>
        </p:nvCxnSpPr>
        <p:spPr>
          <a:xfrm flipH="1" rot="10800000">
            <a:off x="6973450" y="1294625"/>
            <a:ext cx="294600" cy="22020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7"/>
          <p:cNvCxnSpPr>
            <a:stCxn id="121" idx="3"/>
            <a:endCxn id="123" idx="1"/>
          </p:cNvCxnSpPr>
          <p:nvPr/>
        </p:nvCxnSpPr>
        <p:spPr>
          <a:xfrm>
            <a:off x="6973450" y="1514825"/>
            <a:ext cx="294600" cy="21210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0" name="Google Shape;130;p17" title="Captura de pantalla 2025-11-13 a las 19.17.27.png"/>
          <p:cNvPicPr preferRelativeResize="0"/>
          <p:nvPr/>
        </p:nvPicPr>
        <p:blipFill rotWithShape="1">
          <a:blip r:embed="rId3">
            <a:alphaModFix/>
          </a:blip>
          <a:srcRect b="0" l="0" r="26476" t="0"/>
          <a:stretch/>
        </p:blipFill>
        <p:spPr>
          <a:xfrm>
            <a:off x="3731954" y="1923300"/>
            <a:ext cx="4301797" cy="246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3628847" y="3241844"/>
            <a:ext cx="998400" cy="1228200"/>
          </a:xfrm>
          <a:prstGeom prst="flowChartConnector">
            <a:avLst/>
          </a:prstGeom>
          <a:noFill/>
          <a:ln cap="flat" cmpd="sng" w="27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700" lIns="86700" spcFirstLastPara="1" rIns="86700" wrap="square" tIns="86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7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2" name="Google Shape;132;p17"/>
          <p:cNvCxnSpPr>
            <a:stCxn id="133" idx="3"/>
            <a:endCxn id="131" idx="2"/>
          </p:cNvCxnSpPr>
          <p:nvPr/>
        </p:nvCxnSpPr>
        <p:spPr>
          <a:xfrm>
            <a:off x="3228347" y="3121844"/>
            <a:ext cx="400500" cy="734100"/>
          </a:xfrm>
          <a:prstGeom prst="straightConnector1">
            <a:avLst/>
          </a:prstGeom>
          <a:noFill/>
          <a:ln cap="flat" cmpd="sng" w="90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7"/>
          <p:cNvSpPr txBox="1"/>
          <p:nvPr/>
        </p:nvSpPr>
        <p:spPr>
          <a:xfrm>
            <a:off x="587550" y="4504850"/>
            <a:ext cx="7763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Raleway"/>
                <a:ea typeface="Raleway"/>
                <a:cs typeface="Raleway"/>
                <a:sym typeface="Raleway"/>
              </a:rPr>
              <a:t>Cada nivel se vincula al superior mediante campos relacionales, lo que facilita la trazabilidad y la navegación entre tablas.</a:t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5" name="Google Shape;135;p17" title="Captura de pantalla 2025-11-14 a las 11.27.2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335" y="1942834"/>
            <a:ext cx="2087967" cy="2370124"/>
          </a:xfrm>
          <a:prstGeom prst="rect">
            <a:avLst/>
          </a:prstGeom>
          <a:noFill/>
          <a:ln cap="flat" cmpd="sng" w="27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Vistas</a:t>
            </a:r>
            <a:endParaRPr sz="2040"/>
          </a:p>
        </p:txBody>
      </p:sp>
      <p:sp>
        <p:nvSpPr>
          <p:cNvPr id="141" name="Google Shape;141;p18"/>
          <p:cNvSpPr txBox="1"/>
          <p:nvPr/>
        </p:nvSpPr>
        <p:spPr>
          <a:xfrm>
            <a:off x="812800" y="1358675"/>
            <a:ext cx="46989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Vistas de tipo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Gallery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Grid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18" title="Captura de pantalla 2025-11-13 a las 19.45.33.png"/>
          <p:cNvPicPr preferRelativeResize="0"/>
          <p:nvPr/>
        </p:nvPicPr>
        <p:blipFill rotWithShape="1">
          <a:blip r:embed="rId3">
            <a:alphaModFix/>
          </a:blip>
          <a:srcRect b="46709" l="0" r="0" t="0"/>
          <a:stretch/>
        </p:blipFill>
        <p:spPr>
          <a:xfrm>
            <a:off x="384600" y="1866550"/>
            <a:ext cx="2436675" cy="18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title="Captura de pantalla 2025-11-13 a las 19.47.14.png"/>
          <p:cNvPicPr preferRelativeResize="0"/>
          <p:nvPr/>
        </p:nvPicPr>
        <p:blipFill rotWithShape="1">
          <a:blip r:embed="rId4">
            <a:alphaModFix/>
          </a:blip>
          <a:srcRect b="20185" l="0" r="30609" t="0"/>
          <a:stretch/>
        </p:blipFill>
        <p:spPr>
          <a:xfrm>
            <a:off x="2829430" y="2538192"/>
            <a:ext cx="2501499" cy="21291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18"/>
          <p:cNvSpPr/>
          <p:nvPr/>
        </p:nvSpPr>
        <p:spPr>
          <a:xfrm>
            <a:off x="2164735" y="2068300"/>
            <a:ext cx="927000" cy="4464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5B0F00"/>
          </a:solidFill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18" title="Captura de pantalla 2025-11-13 a las 19.53.25.png"/>
          <p:cNvPicPr preferRelativeResize="0"/>
          <p:nvPr/>
        </p:nvPicPr>
        <p:blipFill rotWithShape="1">
          <a:blip r:embed="rId5">
            <a:alphaModFix/>
          </a:blip>
          <a:srcRect b="21303" l="0" r="0" t="0"/>
          <a:stretch/>
        </p:blipFill>
        <p:spPr>
          <a:xfrm>
            <a:off x="5676800" y="1374067"/>
            <a:ext cx="3327500" cy="22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title="Captura de pantalla 2025-11-14 a las 11.26.04.png"/>
          <p:cNvPicPr preferRelativeResize="0"/>
          <p:nvPr/>
        </p:nvPicPr>
        <p:blipFill rotWithShape="1">
          <a:blip r:embed="rId6">
            <a:alphaModFix/>
          </a:blip>
          <a:srcRect b="0" l="14908" r="14901" t="0"/>
          <a:stretch/>
        </p:blipFill>
        <p:spPr>
          <a:xfrm>
            <a:off x="4876800" y="1337042"/>
            <a:ext cx="3971749" cy="6448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18"/>
          <p:cNvSpPr/>
          <p:nvPr/>
        </p:nvSpPr>
        <p:spPr>
          <a:xfrm rot="10800000">
            <a:off x="5308675" y="1958752"/>
            <a:ext cx="379500" cy="509700"/>
          </a:xfrm>
          <a:prstGeom prst="curvedLeftArrow">
            <a:avLst>
              <a:gd fmla="val 25000" name="adj1"/>
              <a:gd fmla="val 40224" name="adj2"/>
              <a:gd fmla="val 25000" name="adj3"/>
            </a:avLst>
          </a:prstGeom>
          <a:solidFill>
            <a:srgbClr val="5B0F00"/>
          </a:solidFill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76826" y="3736475"/>
            <a:ext cx="27753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Gallery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: Presenta los registros como tarjetas visuales, destacando imágenes y campos clave.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49" name="Google Shape;149;p18"/>
          <p:cNvSpPr txBox="1"/>
          <p:nvPr/>
        </p:nvSpPr>
        <p:spPr>
          <a:xfrm>
            <a:off x="5437300" y="3721100"/>
            <a:ext cx="35670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Grid: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Muestra los datos en formato tabla editable, ideal para revisar y organizar información.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 title="Captura de pantalla 2025-11-14 a las 11.22.5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441" y="1928850"/>
            <a:ext cx="7315200" cy="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title"/>
          </p:nvPr>
        </p:nvSpPr>
        <p:spPr>
          <a:xfrm>
            <a:off x="72945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Campos relacionales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156" name="Google Shape;156;p19"/>
          <p:cNvSpPr txBox="1"/>
          <p:nvPr/>
        </p:nvSpPr>
        <p:spPr>
          <a:xfrm>
            <a:off x="812800" y="1358675"/>
            <a:ext cx="76887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Los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campos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relacionales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permiten relacionar un campo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específico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con una de las tablas existentes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19" title="Captura de pantalla 2025-11-14 a las 10.51.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200" y="2166069"/>
            <a:ext cx="73152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title="Captura de pantalla 2025-11-14 a las 10.52.4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58" y="2694246"/>
            <a:ext cx="5584724" cy="20778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19"/>
          <p:cNvSpPr/>
          <p:nvPr/>
        </p:nvSpPr>
        <p:spPr>
          <a:xfrm>
            <a:off x="4968875" y="2183694"/>
            <a:ext cx="1714200" cy="41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6318250" y="2694244"/>
            <a:ext cx="24423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Al seleccionar un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campo relacional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aparece una ventana donde puedes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escoger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a 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qué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entrada de la tabla correspondiente se associa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Por ejemplo puedes associar una colección a un grupo de investigación en el campo ResearchGroups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9"/>
          <p:cNvSpPr/>
          <p:nvPr/>
        </p:nvSpPr>
        <p:spPr>
          <a:xfrm flipH="1" rot="-457863">
            <a:off x="3994342" y="2075101"/>
            <a:ext cx="998543" cy="522417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 title="Captura de pantalla 2025-11-14 a las 11.45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988" y="3796953"/>
            <a:ext cx="559101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>
            <p:ph type="title"/>
          </p:nvPr>
        </p:nvSpPr>
        <p:spPr>
          <a:xfrm>
            <a:off x="72945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B</a:t>
            </a:r>
            <a:r>
              <a:rPr lang="ca" sz="2040"/>
              <a:t>ú</a:t>
            </a:r>
            <a:r>
              <a:rPr lang="ca" sz="2040"/>
              <a:t>squedas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168" name="Google Shape;168;p20"/>
          <p:cNvSpPr txBox="1"/>
          <p:nvPr/>
        </p:nvSpPr>
        <p:spPr>
          <a:xfrm>
            <a:off x="812800" y="1358675"/>
            <a:ext cx="76887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Baserow te permite aplicar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filtros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y realizar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búsquedas jeràrquicas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0" title="Captura de pantalla 2025-11-14 a las 11.41.2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960" y="1818727"/>
            <a:ext cx="5585070" cy="9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title="Captura de pantalla 2025-11-14 a las 11.43.3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9810" y="2637572"/>
            <a:ext cx="4880525" cy="9879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20"/>
          <p:cNvSpPr/>
          <p:nvPr/>
        </p:nvSpPr>
        <p:spPr>
          <a:xfrm rot="2218820">
            <a:off x="2958054" y="1841671"/>
            <a:ext cx="1182962" cy="552901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2" name="Google Shape;172;p20"/>
          <p:cNvCxnSpPr/>
          <p:nvPr/>
        </p:nvCxnSpPr>
        <p:spPr>
          <a:xfrm>
            <a:off x="2122725" y="2939150"/>
            <a:ext cx="0" cy="789300"/>
          </a:xfrm>
          <a:prstGeom prst="straightConnector1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72945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Cómo funciona Baserow: Introducir datos</a:t>
            </a:r>
            <a:endParaRPr sz="2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</p:txBody>
      </p:sp>
      <p:sp>
        <p:nvSpPr>
          <p:cNvPr id="178" name="Google Shape;178;p21"/>
          <p:cNvSpPr txBox="1"/>
          <p:nvPr/>
        </p:nvSpPr>
        <p:spPr>
          <a:xfrm>
            <a:off x="729450" y="2063175"/>
            <a:ext cx="4575600" cy="2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Se prioriza la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incorporación de información aunque sea parcial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, con la posibilidad de completarla o actualizarla más adelante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El catálogo permite dejar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constancia de datos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aunque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no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sean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públicos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o que aún no estén disponibles.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Es posible indicar que la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información no es pública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o simplemente </a:t>
            </a:r>
            <a:r>
              <a:rPr b="1" lang="ca" sz="1300">
                <a:latin typeface="Raleway"/>
                <a:ea typeface="Raleway"/>
                <a:cs typeface="Raleway"/>
                <a:sym typeface="Raleway"/>
              </a:rPr>
              <a:t>dejar campos vacíos</a:t>
            </a: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 cuando no pueda compartirse.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269775" y="1243275"/>
            <a:ext cx="83277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latin typeface="Raleway"/>
                <a:ea typeface="Raleway"/>
                <a:cs typeface="Raleway"/>
                <a:sym typeface="Raleway"/>
              </a:rPr>
              <a:t>El catálogo no actúa como un repositorio de datos, su propósito es registrar la existencia de colecciones y muestras y facilitar la conexión y colaboración entre grupos del CSIC, por lo que: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0" name="Google Shape;180;p21" title="Captura de pantalla 2025-11-14 a las 15.33.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575" y="2063175"/>
            <a:ext cx="3214450" cy="2645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1" name="Google Shape;181;p21"/>
          <p:cNvSpPr/>
          <p:nvPr/>
        </p:nvSpPr>
        <p:spPr>
          <a:xfrm>
            <a:off x="5106225" y="3354450"/>
            <a:ext cx="2087100" cy="4845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3129650" y="3572842"/>
            <a:ext cx="2400" cy="394800"/>
          </a:xfrm>
          <a:prstGeom prst="straightConnector1">
            <a:avLst/>
          </a:prstGeom>
          <a:noFill/>
          <a:ln cap="flat" cmpd="sng" w="19050">
            <a:solidFill>
              <a:srgbClr val="5B0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